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7" r:id="rId3"/>
    <p:sldId id="262" r:id="rId4"/>
    <p:sldId id="264" r:id="rId5"/>
    <p:sldId id="257" r:id="rId6"/>
    <p:sldId id="258" r:id="rId7"/>
    <p:sldId id="286" r:id="rId8"/>
    <p:sldId id="284" r:id="rId9"/>
    <p:sldId id="285" r:id="rId10"/>
    <p:sldId id="268" r:id="rId11"/>
    <p:sldId id="282" r:id="rId12"/>
    <p:sldId id="281" r:id="rId13"/>
    <p:sldId id="265" r:id="rId14"/>
    <p:sldId id="266" r:id="rId15"/>
    <p:sldId id="269" r:id="rId16"/>
    <p:sldId id="279" r:id="rId17"/>
    <p:sldId id="267" r:id="rId18"/>
    <p:sldId id="280" r:id="rId19"/>
    <p:sldId id="270" r:id="rId20"/>
    <p:sldId id="273" r:id="rId21"/>
    <p:sldId id="274" r:id="rId22"/>
    <p:sldId id="277" r:id="rId23"/>
    <p:sldId id="283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1A8199-663F-4B96-B2A3-DCED62BB3574}">
          <p14:sldIdLst>
            <p14:sldId id="256"/>
            <p14:sldId id="287"/>
            <p14:sldId id="262"/>
            <p14:sldId id="264"/>
            <p14:sldId id="257"/>
            <p14:sldId id="258"/>
            <p14:sldId id="286"/>
            <p14:sldId id="284"/>
            <p14:sldId id="285"/>
            <p14:sldId id="268"/>
            <p14:sldId id="282"/>
            <p14:sldId id="281"/>
            <p14:sldId id="265"/>
            <p14:sldId id="266"/>
            <p14:sldId id="269"/>
            <p14:sldId id="279"/>
            <p14:sldId id="267"/>
            <p14:sldId id="280"/>
            <p14:sldId id="270"/>
            <p14:sldId id="273"/>
            <p14:sldId id="274"/>
            <p14:sldId id="277"/>
            <p14:sldId id="283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r" initials="s" lastIdx="1" clrIdx="0">
    <p:extLst>
      <p:ext uri="{19B8F6BF-5375-455C-9EA6-DF929625EA0E}">
        <p15:presenceInfo xmlns:p15="http://schemas.microsoft.com/office/powerpoint/2012/main" userId="sp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2D00-2625-410B-ADCB-C63E6F020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864910"/>
            <a:ext cx="8791575" cy="2387600"/>
          </a:xfrm>
        </p:spPr>
        <p:txBody>
          <a:bodyPr/>
          <a:lstStyle/>
          <a:p>
            <a:pPr algn="ctr"/>
            <a:r>
              <a:rPr lang="en-CA" dirty="0"/>
              <a:t>Computer vision </a:t>
            </a:r>
            <a:br>
              <a:rPr lang="en-CA" dirty="0"/>
            </a:br>
            <a:r>
              <a:rPr lang="en-CA" dirty="0"/>
              <a:t>and </a:t>
            </a:r>
            <a:br>
              <a:rPr lang="en-CA" dirty="0"/>
            </a:br>
            <a:r>
              <a:rPr lang="en-CA" dirty="0"/>
              <a:t>Artificial intelligence</a:t>
            </a:r>
          </a:p>
        </p:txBody>
      </p:sp>
      <p:pic>
        <p:nvPicPr>
          <p:cNvPr id="5" name="Picture 4" descr="A picture containing indoor, thing, object, table&#10;&#10;Description generated with very high confidence">
            <a:extLst>
              <a:ext uri="{FF2B5EF4-FFF2-40B4-BE49-F238E27FC236}">
                <a16:creationId xmlns:a16="http://schemas.microsoft.com/office/drawing/2014/main" id="{DB580DA4-3C05-483D-A8B3-5797E1CA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0" y="3571597"/>
            <a:ext cx="5905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428A-2096-4895-9477-07EC8DB5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room setup and door detection</a:t>
            </a:r>
          </a:p>
        </p:txBody>
      </p:sp>
      <p:pic>
        <p:nvPicPr>
          <p:cNvPr id="4" name="Content Placeholder 3" descr="r34545345" title="r245234535435345">
            <a:extLst>
              <a:ext uri="{FF2B5EF4-FFF2-40B4-BE49-F238E27FC236}">
                <a16:creationId xmlns:a16="http://schemas.microsoft.com/office/drawing/2014/main" id="{A026AC2D-19B1-4778-BFA9-89F16852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787" y="2249488"/>
            <a:ext cx="5666739" cy="354171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12C729B-22D2-4AF2-80DB-3D70A7D3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012" y="2249488"/>
            <a:ext cx="472228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E375-95A3-4651-814A-09EBA499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work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1931-0FA6-4B4E-95BD-335A6D304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patterns can also be recognized and described</a:t>
            </a:r>
          </a:p>
          <a:p>
            <a:r>
              <a:rPr lang="en-CA" dirty="0"/>
              <a:t>Additional features such as colour and dimension can be detected</a:t>
            </a:r>
          </a:p>
          <a:p>
            <a:r>
              <a:rPr lang="en-CA" dirty="0"/>
              <a:t>Data will be summarized and classified for feature matching analysis and future machine learning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97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FA1A-6C03-4EF1-8685-5BBDCF54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classification from critical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08F9-615C-4F17-ADA0-624A14227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 flowers were selected as a follow-up example of machine learning</a:t>
            </a:r>
          </a:p>
          <a:p>
            <a:r>
              <a:rPr lang="en-CA" dirty="0"/>
              <a:t>The difference between flowers is very minor, hard for human eyes to tell</a:t>
            </a:r>
          </a:p>
          <a:p>
            <a:r>
              <a:rPr lang="en-CA" dirty="0"/>
              <a:t>Computer vision and machine learning is the solution</a:t>
            </a:r>
          </a:p>
          <a:p>
            <a:r>
              <a:rPr lang="en-CA" dirty="0"/>
              <a:t>The solution can be applied to many different scenarios</a:t>
            </a:r>
          </a:p>
        </p:txBody>
      </p:sp>
    </p:spTree>
    <p:extLst>
      <p:ext uri="{BB962C8B-B14F-4D97-AF65-F5344CB8AC3E}">
        <p14:creationId xmlns:p14="http://schemas.microsoft.com/office/powerpoint/2010/main" val="391721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8273-95B6-43F0-9A01-3FD2E95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flower classification from critical features</a:t>
            </a:r>
          </a:p>
        </p:txBody>
      </p:sp>
      <p:pic>
        <p:nvPicPr>
          <p:cNvPr id="5" name="Content Placeholder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1DE2A37B-AC46-4D49-AD9C-B51EC3BE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875" y="2566322"/>
            <a:ext cx="7773074" cy="2908044"/>
          </a:xfrm>
        </p:spPr>
      </p:pic>
    </p:spTree>
    <p:extLst>
      <p:ext uri="{BB962C8B-B14F-4D97-AF65-F5344CB8AC3E}">
        <p14:creationId xmlns:p14="http://schemas.microsoft.com/office/powerpoint/2010/main" val="225048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9E72-02B8-4EFB-923E-6B7224E7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flower classification and prediction</a:t>
            </a:r>
          </a:p>
        </p:txBody>
      </p:sp>
      <p:pic>
        <p:nvPicPr>
          <p:cNvPr id="5" name="Content Placeholder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27330193-A95F-4050-B8A4-627A40CD1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77" y="2169589"/>
            <a:ext cx="4801270" cy="4020111"/>
          </a:xfrm>
        </p:spPr>
      </p:pic>
    </p:spTree>
    <p:extLst>
      <p:ext uri="{BB962C8B-B14F-4D97-AF65-F5344CB8AC3E}">
        <p14:creationId xmlns:p14="http://schemas.microsoft.com/office/powerpoint/2010/main" val="15795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F97A-ED8D-47D6-9C2B-D98B49D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data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9F28B-4CF4-4E01-AE1A-DAFEC9A3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" t="21187" r="63733" b="44841"/>
          <a:stretch/>
        </p:blipFill>
        <p:spPr>
          <a:xfrm>
            <a:off x="2475583" y="2332841"/>
            <a:ext cx="7237658" cy="41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414-B027-4622-B306-4AA4B46A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data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EAA87-DD36-4ACB-8435-992D16AC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2" y="2311632"/>
            <a:ext cx="3979477" cy="2984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BD506-9EEE-4557-8F3C-EDAE33E3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21" y="2311632"/>
            <a:ext cx="3979477" cy="2984608"/>
          </a:xfrm>
          <a:prstGeom prst="rect">
            <a:avLst/>
          </a:prstGeom>
        </p:spPr>
      </p:pic>
      <p:pic>
        <p:nvPicPr>
          <p:cNvPr id="9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8B67FF-F189-456B-8F54-D2BC18D7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520" y="2311632"/>
            <a:ext cx="3979477" cy="29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5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1DF8-51D8-42F6-8D27-27BEF45B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studied with 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9B47-CB17-4290-8538-2EF3251D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LR - </a:t>
            </a:r>
            <a:r>
              <a:rPr lang="en-CA" dirty="0" err="1"/>
              <a:t>LogisticRegression</a:t>
            </a:r>
            <a:endParaRPr lang="en-CA" dirty="0"/>
          </a:p>
          <a:p>
            <a:r>
              <a:rPr lang="en-CA" dirty="0"/>
              <a:t>LDA - </a:t>
            </a:r>
            <a:r>
              <a:rPr lang="en-CA" dirty="0" err="1"/>
              <a:t>LinearDiscriminantAnalysis</a:t>
            </a:r>
            <a:endParaRPr lang="en-CA" dirty="0"/>
          </a:p>
          <a:p>
            <a:r>
              <a:rPr lang="en-CA" dirty="0"/>
              <a:t>KNN - </a:t>
            </a:r>
            <a:r>
              <a:rPr lang="en-CA" dirty="0" err="1"/>
              <a:t>KNeighborsClassifier</a:t>
            </a:r>
            <a:endParaRPr lang="en-CA" dirty="0"/>
          </a:p>
          <a:p>
            <a:r>
              <a:rPr lang="en-CA" dirty="0"/>
              <a:t>Cart - </a:t>
            </a:r>
            <a:r>
              <a:rPr lang="en-CA" dirty="0" err="1"/>
              <a:t>DecisionTreeClassifier</a:t>
            </a:r>
            <a:endParaRPr lang="en-CA" dirty="0"/>
          </a:p>
          <a:p>
            <a:r>
              <a:rPr lang="en-CA" dirty="0"/>
              <a:t>NB - </a:t>
            </a:r>
            <a:r>
              <a:rPr lang="en-CA" dirty="0" err="1"/>
              <a:t>GaussianNB</a:t>
            </a:r>
            <a:endParaRPr lang="en-CA" dirty="0"/>
          </a:p>
          <a:p>
            <a:r>
              <a:rPr lang="en-CA" dirty="0"/>
              <a:t>SVM – Support Vector Machine</a:t>
            </a:r>
          </a:p>
          <a:p>
            <a:r>
              <a:rPr lang="en-CA" dirty="0"/>
              <a:t>RF - Random Forest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961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8518-3333-4CA7-A657-A37BEA30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algorithm comparison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5C7DBD-62BB-4AE7-B4AA-67BFE24EF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072" y="2230438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268823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3662-30D2-40BD-955C-7660199D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r>
              <a:rPr lang="en-CA" dirty="0"/>
              <a:t>different model accuracy evaluation</a:t>
            </a:r>
            <a:br>
              <a:rPr lang="en-CA" dirty="0"/>
            </a:br>
            <a:r>
              <a:rPr lang="en-CA" dirty="0"/>
              <a:t>using random seed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55F11-4AFE-4071-88DC-1BD0A631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" t="79862" r="68985" b="2072"/>
          <a:stretch/>
        </p:blipFill>
        <p:spPr>
          <a:xfrm>
            <a:off x="2303035" y="2644423"/>
            <a:ext cx="7582754" cy="27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A21F-E9DB-42C6-861B-5DAF1D9F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Computer vision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4151-BCC3-4ED1-8A6B-8BDF198AA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IMAGE ACQUIRING</a:t>
            </a:r>
          </a:p>
          <a:p>
            <a:r>
              <a:rPr lang="en-CA" dirty="0"/>
              <a:t>PROCESSING</a:t>
            </a:r>
          </a:p>
          <a:p>
            <a:r>
              <a:rPr lang="en-CA" dirty="0"/>
              <a:t>RECOGNITION</a:t>
            </a:r>
          </a:p>
          <a:p>
            <a:r>
              <a:rPr lang="en-CA" dirty="0"/>
              <a:t>FEATURE DETECTION AND EXTRACTION</a:t>
            </a:r>
          </a:p>
          <a:p>
            <a:r>
              <a:rPr lang="en-CA" dirty="0"/>
              <a:t>MOTION</a:t>
            </a:r>
          </a:p>
          <a:p>
            <a:r>
              <a:rPr lang="en-CA" dirty="0"/>
              <a:t>HIGH LEVEL PROCESSING</a:t>
            </a:r>
          </a:p>
          <a:p>
            <a:r>
              <a:rPr lang="en-CA" dirty="0"/>
              <a:t>DECISION MAKING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398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DE4-361F-422B-979F-83F8A0C7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AI – Machine learning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83D7C-9F7C-4C96-ACAF-0CFA6D52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By Computer Vision the robot is able to extract critical features from objects</a:t>
            </a:r>
          </a:p>
          <a:p>
            <a:r>
              <a:rPr lang="en-CA" dirty="0"/>
              <a:t>The critical features category can be surprisingly low compared with complex appearance (only 4 types of different features in this example)</a:t>
            </a:r>
          </a:p>
          <a:p>
            <a:r>
              <a:rPr lang="en-CA" dirty="0"/>
              <a:t>The robot can learn from information of critical features and improve</a:t>
            </a:r>
          </a:p>
          <a:p>
            <a:r>
              <a:rPr lang="en-CA" dirty="0"/>
              <a:t>The robot can apply different models to adapt to the process</a:t>
            </a:r>
          </a:p>
          <a:p>
            <a:r>
              <a:rPr lang="en-CA" dirty="0"/>
              <a:t>The robot can make accurate recognition for the objects</a:t>
            </a:r>
          </a:p>
        </p:txBody>
      </p:sp>
    </p:spTree>
    <p:extLst>
      <p:ext uri="{BB962C8B-B14F-4D97-AF65-F5344CB8AC3E}">
        <p14:creationId xmlns:p14="http://schemas.microsoft.com/office/powerpoint/2010/main" val="359560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8F01-5C95-403C-B052-53884083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Deep learning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76D0A-4E52-42E8-B043-C23D660A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12" y="1620837"/>
            <a:ext cx="9905999" cy="3541714"/>
          </a:xfrm>
        </p:spPr>
        <p:txBody>
          <a:bodyPr/>
          <a:lstStyle/>
          <a:p>
            <a:r>
              <a:rPr lang="en-CA" dirty="0"/>
              <a:t>Deep learning (deep structured learning or hierarchical learning) </a:t>
            </a:r>
          </a:p>
          <a:p>
            <a:r>
              <a:rPr lang="en-CA" dirty="0"/>
              <a:t>Artificial Neural Networks (simulate human brain)</a:t>
            </a:r>
          </a:p>
          <a:p>
            <a:endParaRPr lang="en-CA" dirty="0"/>
          </a:p>
        </p:txBody>
      </p:sp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899BD08-E82A-4F4D-BDAA-C1F7DD70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30" y="2866867"/>
            <a:ext cx="4693920" cy="3298002"/>
          </a:xfrm>
          <a:prstGeom prst="rect">
            <a:avLst/>
          </a:prstGeom>
        </p:spPr>
      </p:pic>
      <p:pic>
        <p:nvPicPr>
          <p:cNvPr id="9" name="Picture 8" descr="A circuit board&#10;&#10;Description generated with high confidence">
            <a:extLst>
              <a:ext uri="{FF2B5EF4-FFF2-40B4-BE49-F238E27FC236}">
                <a16:creationId xmlns:a16="http://schemas.microsoft.com/office/drawing/2014/main" id="{9282711E-C691-4C1C-B009-B4BBF3E2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2" y="2866866"/>
            <a:ext cx="5181600" cy="32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1A21-7FE8-4532-A81F-87D52664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AI – Deep learning</a:t>
            </a:r>
            <a:br>
              <a:rPr lang="en-CA" dirty="0"/>
            </a:br>
            <a:r>
              <a:rPr lang="en-CA" dirty="0"/>
              <a:t>Example of handwritten digits database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4812959-9563-4C61-9EE2-3CB79CE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95" y="3950637"/>
            <a:ext cx="2139696" cy="16047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58B2801-6E94-43E4-9534-92A45730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78" y="3950637"/>
            <a:ext cx="2139696" cy="160477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C05AE6E-260A-4867-A998-1F30FB01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61" y="3950637"/>
            <a:ext cx="2139696" cy="1604772"/>
          </a:xfrm>
          <a:prstGeom prst="rect">
            <a:avLst/>
          </a:prstGeom>
        </p:spPr>
      </p:pic>
      <p:pic>
        <p:nvPicPr>
          <p:cNvPr id="81" name="Picture 80" descr="A close up of a logo&#10;&#10;Description generated with high confidence">
            <a:extLst>
              <a:ext uri="{FF2B5EF4-FFF2-40B4-BE49-F238E27FC236}">
                <a16:creationId xmlns:a16="http://schemas.microsoft.com/office/drawing/2014/main" id="{B8DCCB3F-60A4-4AEB-A553-B41D4440E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510" y="3950637"/>
            <a:ext cx="2139696" cy="1604772"/>
          </a:xfrm>
          <a:prstGeom prst="rect">
            <a:avLst/>
          </a:prstGeom>
        </p:spPr>
      </p:pic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4B57A4E-143A-45A2-BF59-AE3B29F6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337092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The example already has big data sets and is suitable to demo the complexity and power of deep learning</a:t>
            </a:r>
          </a:p>
          <a:p>
            <a:r>
              <a:rPr lang="en-CA" dirty="0"/>
              <a:t>The technology can be used for different targets, for example animals, cars, humans and so 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615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BD0E-B231-4694-9268-29937D95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AI – Deep learning</a:t>
            </a:r>
            <a:br>
              <a:rPr lang="en-CA" dirty="0"/>
            </a:br>
            <a:r>
              <a:rPr lang="en-CA" dirty="0"/>
              <a:t>processing results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F8FD6-35F4-4775-8247-C731A736E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6588"/>
            <a:ext cx="9905999" cy="3541714"/>
          </a:xfrm>
        </p:spPr>
        <p:txBody>
          <a:bodyPr/>
          <a:lstStyle/>
          <a:p>
            <a:r>
              <a:rPr lang="en-CA" dirty="0"/>
              <a:t>60000 images with 28x28 pixels</a:t>
            </a:r>
          </a:p>
          <a:p>
            <a:r>
              <a:rPr lang="en-CA" dirty="0"/>
              <a:t>7 layers of neural network</a:t>
            </a:r>
          </a:p>
          <a:p>
            <a:r>
              <a:rPr lang="en-CA" dirty="0"/>
              <a:t>10 epochs were selected, batch size uses 32, ‘</a:t>
            </a:r>
            <a:r>
              <a:rPr lang="en-CA" dirty="0" err="1"/>
              <a:t>acc</a:t>
            </a:r>
            <a:r>
              <a:rPr lang="en-CA" dirty="0"/>
              <a:t>’ represents for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E9D1C-245C-47F8-8889-8C837C1A0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56483" r="5993" b="2223"/>
          <a:stretch/>
        </p:blipFill>
        <p:spPr>
          <a:xfrm>
            <a:off x="564170" y="3588668"/>
            <a:ext cx="11060483" cy="28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063B-8DC7-4280-9F52-35DD2431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–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EE8A-71DA-4CB3-ADCF-90912092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Abstraction and presentation</a:t>
            </a:r>
          </a:p>
          <a:p>
            <a:r>
              <a:rPr lang="en-CA" dirty="0"/>
              <a:t>Big Data</a:t>
            </a:r>
          </a:p>
          <a:p>
            <a:r>
              <a:rPr lang="en-CA" dirty="0"/>
              <a:t>The target have many different variations</a:t>
            </a:r>
          </a:p>
          <a:p>
            <a:r>
              <a:rPr lang="en-CA" dirty="0"/>
              <a:t>Environment</a:t>
            </a:r>
          </a:p>
          <a:p>
            <a:r>
              <a:rPr lang="en-CA" dirty="0"/>
              <a:t>Can handle very complex problems</a:t>
            </a:r>
          </a:p>
          <a:p>
            <a:r>
              <a:rPr lang="en-CA" dirty="0"/>
              <a:t>Results are excellent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41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D3A1-0E36-4E8A-98E9-2C72266A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/>
          <a:lstStyle/>
          <a:p>
            <a:pPr algn="ctr"/>
            <a:r>
              <a:rPr lang="en-CA" dirty="0"/>
              <a:t>Thank you!</a:t>
            </a:r>
          </a:p>
        </p:txBody>
      </p:sp>
      <p:pic>
        <p:nvPicPr>
          <p:cNvPr id="8" name="Picture Placeholder 7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516157AC-0D20-484F-9651-BDCBA5793E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803" b="27803"/>
          <a:stretch>
            <a:fillRect/>
          </a:stretch>
        </p:blipFill>
        <p:spPr>
          <a:xfrm>
            <a:off x="1141411" y="606426"/>
            <a:ext cx="9912354" cy="329977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9540-1519-42D8-AE8C-AB7D2C39C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AI is watching</a:t>
            </a:r>
          </a:p>
        </p:txBody>
      </p:sp>
    </p:spTree>
    <p:extLst>
      <p:ext uri="{BB962C8B-B14F-4D97-AF65-F5344CB8AC3E}">
        <p14:creationId xmlns:p14="http://schemas.microsoft.com/office/powerpoint/2010/main" val="48302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1144-D5F4-4F80-815F-2459055F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objects detection and recognition in motion - 1</a:t>
            </a:r>
          </a:p>
        </p:txBody>
      </p:sp>
      <p:pic>
        <p:nvPicPr>
          <p:cNvPr id="12" name="Picture 11" descr="A person holding a camera&#10;&#10;Description generated with high confidence">
            <a:extLst>
              <a:ext uri="{FF2B5EF4-FFF2-40B4-BE49-F238E27FC236}">
                <a16:creationId xmlns:a16="http://schemas.microsoft.com/office/drawing/2014/main" id="{8950D513-5799-40D5-B06D-50CFC6AD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34" y="2167431"/>
            <a:ext cx="2942932" cy="2207199"/>
          </a:xfrm>
          <a:prstGeom prst="rect">
            <a:avLst/>
          </a:prstGeom>
        </p:spPr>
      </p:pic>
      <p:pic>
        <p:nvPicPr>
          <p:cNvPr id="13" name="Picture 12" descr="A person holding a computer and smiling at the camera&#10;&#10;Description generated with high confidence">
            <a:extLst>
              <a:ext uri="{FF2B5EF4-FFF2-40B4-BE49-F238E27FC236}">
                <a16:creationId xmlns:a16="http://schemas.microsoft.com/office/drawing/2014/main" id="{B15A4DCD-9902-4FBC-8CE1-F084DEBE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88" y="2167430"/>
            <a:ext cx="2942932" cy="220719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727A4D2-1426-4127-9FB8-BB183E75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134" y="4535495"/>
            <a:ext cx="2942932" cy="2207199"/>
          </a:xfrm>
          <a:prstGeom prst="rect">
            <a:avLst/>
          </a:prstGeom>
        </p:spPr>
      </p:pic>
      <p:pic>
        <p:nvPicPr>
          <p:cNvPr id="15" name="Picture 14" descr="A person in a green shirt&#10;&#10;Description generated with high confidence">
            <a:extLst>
              <a:ext uri="{FF2B5EF4-FFF2-40B4-BE49-F238E27FC236}">
                <a16:creationId xmlns:a16="http://schemas.microsoft.com/office/drawing/2014/main" id="{5BCFDE46-7A0D-4F3C-9032-B8F567D5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188" y="4535495"/>
            <a:ext cx="2942932" cy="2207199"/>
          </a:xfrm>
          <a:prstGeom prst="rect">
            <a:avLst/>
          </a:prstGeom>
        </p:spPr>
      </p:pic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7A4064E6-8AF0-4C1B-A3E3-FB540D1AA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161" y="2204757"/>
            <a:ext cx="1308100" cy="1308100"/>
          </a:xfrm>
          <a:prstGeom prst="rect">
            <a:avLst/>
          </a:prstGeom>
        </p:spPr>
      </p:pic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ADF38221-01EF-49A3-AB3F-AE1C19F1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257" y="2204758"/>
            <a:ext cx="1308100" cy="1308100"/>
          </a:xfrm>
          <a:prstGeom prst="rect">
            <a:avLst/>
          </a:prstGeom>
        </p:spPr>
      </p:pic>
      <p:pic>
        <p:nvPicPr>
          <p:cNvPr id="18" name="Content Placeholder 11">
            <a:extLst>
              <a:ext uri="{FF2B5EF4-FFF2-40B4-BE49-F238E27FC236}">
                <a16:creationId xmlns:a16="http://schemas.microsoft.com/office/drawing/2014/main" id="{856DE0DF-30CD-472B-94AA-A49F65C21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550" y="4648704"/>
            <a:ext cx="1308100" cy="1308100"/>
          </a:xfrm>
          <a:prstGeom prst="rect">
            <a:avLst/>
          </a:prstGeom>
        </p:spPr>
      </p:pic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7DA2E8B2-1F24-4D35-BB4E-26E3E0293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236" y="4648704"/>
            <a:ext cx="1308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1144-D5F4-4F80-815F-2459055F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objects detection and recognition in motion - 2</a:t>
            </a:r>
          </a:p>
        </p:txBody>
      </p:sp>
      <p:pic>
        <p:nvPicPr>
          <p:cNvPr id="4" name="Picture 3" descr="A person in a green shirt&#10;&#10;Description generated with high confidence">
            <a:extLst>
              <a:ext uri="{FF2B5EF4-FFF2-40B4-BE49-F238E27FC236}">
                <a16:creationId xmlns:a16="http://schemas.microsoft.com/office/drawing/2014/main" id="{A7F0F529-F013-4462-AB06-A4793020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34" y="2167431"/>
            <a:ext cx="2942932" cy="2207199"/>
          </a:xfrm>
          <a:prstGeom prst="rect">
            <a:avLst/>
          </a:prstGeom>
        </p:spPr>
      </p:pic>
      <p:pic>
        <p:nvPicPr>
          <p:cNvPr id="5" name="Content Placeholder 26" descr="A person in a green shirt&#10;&#10;Description generated with very high confidence">
            <a:extLst>
              <a:ext uri="{FF2B5EF4-FFF2-40B4-BE49-F238E27FC236}">
                <a16:creationId xmlns:a16="http://schemas.microsoft.com/office/drawing/2014/main" id="{8C47DBA8-F82C-4B93-A62B-D4308CF8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88" y="2167431"/>
            <a:ext cx="2942932" cy="2207199"/>
          </a:xfrm>
          <a:prstGeom prst="rect">
            <a:avLst/>
          </a:prstGeom>
        </p:spPr>
      </p:pic>
      <p:pic>
        <p:nvPicPr>
          <p:cNvPr id="6" name="Picture 5" descr="A person in a green shirt&#10;&#10;Description generated with high confidence">
            <a:extLst>
              <a:ext uri="{FF2B5EF4-FFF2-40B4-BE49-F238E27FC236}">
                <a16:creationId xmlns:a16="http://schemas.microsoft.com/office/drawing/2014/main" id="{08E51BE4-B4B6-4666-BB3A-FD39A71F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134" y="4535497"/>
            <a:ext cx="2942932" cy="2207199"/>
          </a:xfrm>
          <a:prstGeom prst="rect">
            <a:avLst/>
          </a:prstGeom>
        </p:spPr>
      </p:pic>
      <p:pic>
        <p:nvPicPr>
          <p:cNvPr id="7" name="Picture 6" descr="A person in a green shirt&#10;&#10;Description generated with very high confidence">
            <a:extLst>
              <a:ext uri="{FF2B5EF4-FFF2-40B4-BE49-F238E27FC236}">
                <a16:creationId xmlns:a16="http://schemas.microsoft.com/office/drawing/2014/main" id="{500C8820-5CD0-4866-B386-EE892C87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188" y="4535496"/>
            <a:ext cx="2942932" cy="2207199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F095F34-422E-4126-A0B0-F497AA07A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723" y="2248404"/>
            <a:ext cx="1308100" cy="1308100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5D5A1C01-757B-44D4-B748-BC7E1E32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48" y="2248404"/>
            <a:ext cx="1308100" cy="1308100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0FCFB63E-08E0-4C2C-9916-47BC0FF96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550" y="4621221"/>
            <a:ext cx="1308100" cy="1308100"/>
          </a:xfrm>
          <a:prstGeom prst="rect">
            <a:avLst/>
          </a:prstGeom>
        </p:spPr>
      </p:pic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5E72F4C3-329B-4854-A0C0-E532B9865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912" y="4621221"/>
            <a:ext cx="1308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0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B29C-2B3A-4508-B924-3BDA237C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objects detection and recognition in motion - 3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7BE42-D07E-4570-B74F-CDC4CB12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046" y="2249488"/>
            <a:ext cx="5782733" cy="43370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6D771-CC99-408A-A2CC-6EA41A09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98" y="2396672"/>
            <a:ext cx="2703989" cy="2703989"/>
          </a:xfrm>
          <a:prstGeom prst="rect">
            <a:avLst/>
          </a:prstGeom>
          <a:effectLst>
            <a:glow rad="127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63532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C028-B342-4D7D-B3DD-DD90B7AC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objects detection and recognition in motion - 4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C50804-0002-4F3A-AA4A-BC4A5D76B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812" y="2249488"/>
            <a:ext cx="5791200" cy="4343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87BF3-AE6E-42C4-B8B4-ACB96BED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83" y="2600859"/>
            <a:ext cx="2281860" cy="2281860"/>
          </a:xfrm>
          <a:prstGeom prst="rect">
            <a:avLst/>
          </a:prstGeom>
          <a:effectLst>
            <a:glow rad="12700">
              <a:schemeClr val="accent1"/>
            </a:glow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189058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1D81-4AD8-49A0-A491-97156147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Computer vision</a:t>
            </a:r>
            <a:br>
              <a:rPr lang="en-CA" dirty="0"/>
            </a:br>
            <a:r>
              <a:rPr lang="en-CA" dirty="0"/>
              <a:t>objects detection and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9644-73B9-44A6-B3FB-A10204EA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With those basic elements, more complex objects can be detected and recognized</a:t>
            </a:r>
          </a:p>
          <a:p>
            <a:r>
              <a:rPr lang="en-CA" dirty="0"/>
              <a:t>Complex objects can be divided and described using basic elements</a:t>
            </a:r>
          </a:p>
          <a:p>
            <a:r>
              <a:rPr lang="en-CA" dirty="0"/>
              <a:t>Works with not only static objects, but also moving objects</a:t>
            </a:r>
          </a:p>
        </p:txBody>
      </p:sp>
    </p:spTree>
    <p:extLst>
      <p:ext uri="{BB962C8B-B14F-4D97-AF65-F5344CB8AC3E}">
        <p14:creationId xmlns:p14="http://schemas.microsoft.com/office/powerpoint/2010/main" val="370091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11E-5B4E-476F-9407-0A762C84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US" dirty="0"/>
            </a:br>
            <a:r>
              <a:rPr lang="en-US" dirty="0"/>
              <a:t>Feature detection: Shi-</a:t>
            </a:r>
            <a:r>
              <a:rPr lang="en-US" dirty="0" err="1"/>
              <a:t>Tomasi</a:t>
            </a:r>
            <a:r>
              <a:rPr lang="en-US" dirty="0"/>
              <a:t> method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0170C-9323-4929-A585-43BEA565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9502"/>
            <a:ext cx="9905999" cy="273208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Shi-</a:t>
            </a:r>
            <a:r>
              <a:rPr lang="en-US" u="sng" dirty="0" err="1"/>
              <a:t>Tomasi</a:t>
            </a:r>
            <a:r>
              <a:rPr lang="en-US" dirty="0"/>
              <a:t> Corner Detection and </a:t>
            </a:r>
            <a:r>
              <a:rPr lang="en-US" u="sng" dirty="0"/>
              <a:t>Ramer-Douglas-</a:t>
            </a:r>
            <a:r>
              <a:rPr lang="en-US" u="sng" dirty="0" err="1"/>
              <a:t>Peucker</a:t>
            </a:r>
            <a:r>
              <a:rPr lang="en-US" dirty="0"/>
              <a:t> split-and-merge algorithm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Shi-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Tomasi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Use Scoring function to find variation of intensity for a displacement in every direction of a small window of an image.</a:t>
            </a:r>
          </a:p>
          <a:p>
            <a:r>
              <a:rPr lang="en-US" dirty="0"/>
              <a:t>Window function gives weights to pixels. Our goal is to Maximize the shifted intensity component of the function.</a:t>
            </a:r>
          </a:p>
          <a:p>
            <a:r>
              <a:rPr lang="en-US" dirty="0"/>
              <a:t>If value is greater than threshold value its considered a corner (green region)</a:t>
            </a:r>
          </a:p>
          <a:p>
            <a:endParaRPr lang="en-CA" dirty="0"/>
          </a:p>
        </p:txBody>
      </p:sp>
      <p:pic>
        <p:nvPicPr>
          <p:cNvPr id="4" name="Picture 3" descr="R = min(\lambda_1, \lambda_2)">
            <a:extLst>
              <a:ext uri="{FF2B5EF4-FFF2-40B4-BE49-F238E27FC236}">
                <a16:creationId xmlns:a16="http://schemas.microsoft.com/office/drawing/2014/main" id="{FDD30F86-81D5-49C9-9A73-44E0BC61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77" y="5817250"/>
            <a:ext cx="1772604" cy="25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i-Tomasi Corner Space">
            <a:extLst>
              <a:ext uri="{FF2B5EF4-FFF2-40B4-BE49-F238E27FC236}">
                <a16:creationId xmlns:a16="http://schemas.microsoft.com/office/drawing/2014/main" id="{5E8333C1-8B16-4599-981A-851E52FA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7381" y1="18836" x2="15714" y2="81164"/>
                        <a14:foregroundMark x1="22619" y1="96575" x2="28810" y2="97260"/>
                        <a14:foregroundMark x1="22857" y1="93493" x2="23810" y2="95890"/>
                        <a14:foregroundMark x1="1667" y1="63356" x2="2857" y2="67808"/>
                        <a14:foregroundMark x1="1667" y1="66438" x2="2619" y2="65753"/>
                        <a14:foregroundMark x1="952" y1="66438" x2="2143" y2="65411"/>
                        <a14:foregroundMark x1="7619" y1="66781" x2="4048" y2="66438"/>
                        <a14:foregroundMark x1="3810" y1="65068" x2="6905" y2="65068"/>
                        <a14:foregroundMark x1="7381" y1="68151" x2="3571" y2="67808"/>
                        <a14:foregroundMark x1="5476" y1="4110" x2="7857" y2="7877"/>
                        <a14:foregroundMark x1="5952" y1="3767" x2="8095" y2="6507"/>
                        <a14:foregroundMark x1="5000" y1="7534" x2="6190" y2="6164"/>
                        <a14:foregroundMark x1="95952" y1="93493" x2="98095" y2="97945"/>
                        <a14:foregroundMark x1="97143" y1="94863" x2="95238" y2="97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66" y="4681590"/>
            <a:ext cx="2993936" cy="20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(u,v) = \sum_{x,y} \underbrace{w(x,y)}_\text{window function} \, [\underbrace{I(x+u,y+v)}_\text{shifted intensity}-\underbrace{I(x,y)}_\text{intensity}]^2">
            <a:extLst>
              <a:ext uri="{FF2B5EF4-FFF2-40B4-BE49-F238E27FC236}">
                <a16:creationId xmlns:a16="http://schemas.microsoft.com/office/drawing/2014/main" id="{DCA94B0B-F65A-4098-A5E6-C4DB76E4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80" y="5077592"/>
            <a:ext cx="38766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E0F0032A-E60E-478A-9391-4928E4F967C3}"/>
              </a:ext>
            </a:extLst>
          </p:cNvPr>
          <p:cNvSpPr txBox="1"/>
          <p:nvPr/>
        </p:nvSpPr>
        <p:spPr>
          <a:xfrm>
            <a:off x="3390860" y="6007070"/>
            <a:ext cx="147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(Threshold)</a:t>
            </a:r>
          </a:p>
        </p:txBody>
      </p:sp>
    </p:spTree>
    <p:extLst>
      <p:ext uri="{BB962C8B-B14F-4D97-AF65-F5344CB8AC3E}">
        <p14:creationId xmlns:p14="http://schemas.microsoft.com/office/powerpoint/2010/main" val="64246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79DC-C9DF-4DAC-9462-BD014403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Computer vision</a:t>
            </a:r>
            <a:br>
              <a:rPr lang="en-US" dirty="0"/>
            </a:br>
            <a:r>
              <a:rPr lang="en-US" dirty="0"/>
              <a:t>Feature matching: Ramer-Douglas-</a:t>
            </a:r>
            <a:r>
              <a:rPr lang="en-US" dirty="0" err="1"/>
              <a:t>Peucker</a:t>
            </a:r>
            <a:r>
              <a:rPr lang="en-US" dirty="0"/>
              <a:t> method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094B-59C6-4618-95E5-D8048175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78853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Ramer-Douglas-</a:t>
            </a:r>
            <a:r>
              <a:rPr lang="en-US" b="1" i="1" u="sng" dirty="0" err="1">
                <a:solidFill>
                  <a:schemeClr val="accent6">
                    <a:lumMod val="75000"/>
                  </a:schemeClr>
                </a:solidFill>
              </a:rPr>
              <a:t>Peucker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dirty="0"/>
              <a:t>Find similar curve with fewest number of points by recursively dividing the segment and comparing the proximity of the new simplified line to the original curve.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 point furthest from the segment is larger than the original by a distance </a:t>
            </a:r>
            <a:r>
              <a:rPr lang="el-GR" i="1" dirty="0"/>
              <a:t>ε</a:t>
            </a:r>
            <a:r>
              <a:rPr lang="el-GR" dirty="0"/>
              <a:t> &gt; 0</a:t>
            </a:r>
            <a:r>
              <a:rPr lang="en-US" dirty="0"/>
              <a:t>, it must be kept. The function recursively calls itself with the first point and the furthest point marked as kept</a:t>
            </a:r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3CF5C-B314-4371-A0F0-AAF62D6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79" y="3277525"/>
            <a:ext cx="3143250" cy="1104900"/>
          </a:xfrm>
          <a:prstGeom prst="rect">
            <a:avLst/>
          </a:prstGeom>
        </p:spPr>
      </p:pic>
      <p:pic>
        <p:nvPicPr>
          <p:cNvPr id="5" name="Picture 4" descr="https://upload.wikimedia.org/wikipedia/commons/thumb/3/30/Douglas-Peucker_animated.gif/220px-Douglas-Peucker_animated.gif">
            <a:extLst>
              <a:ext uri="{FF2B5EF4-FFF2-40B4-BE49-F238E27FC236}">
                <a16:creationId xmlns:a16="http://schemas.microsoft.com/office/drawing/2014/main" id="{9F8684B5-8247-44F8-8D9C-F3D0814E41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06" y="5562862"/>
            <a:ext cx="2925595" cy="93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67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345</TotalTime>
  <Words>449</Words>
  <Application>Microsoft Office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Tw Cen MT</vt:lpstr>
      <vt:lpstr>Circuit</vt:lpstr>
      <vt:lpstr>Computer vision  and  Artificial intelligence</vt:lpstr>
      <vt:lpstr>Computer vision Method</vt:lpstr>
      <vt:lpstr>Computer vision objects detection and recognition in motion - 1</vt:lpstr>
      <vt:lpstr>Computer vision objects detection and recognition in motion - 2</vt:lpstr>
      <vt:lpstr>Computer vision objects detection and recognition in motion - 3</vt:lpstr>
      <vt:lpstr>Computer vision objects detection and recognition in motion - 4</vt:lpstr>
      <vt:lpstr>Computer vision objects detection and recognition</vt:lpstr>
      <vt:lpstr>Computer vision Feature detection: Shi-Tomasi method example</vt:lpstr>
      <vt:lpstr>Computer vision Feature matching: Ramer-Douglas-Peucker method example</vt:lpstr>
      <vt:lpstr>Computer vision room setup and door detection</vt:lpstr>
      <vt:lpstr>Computer vision work with AI</vt:lpstr>
      <vt:lpstr>AI – Machine learning classification from critical features</vt:lpstr>
      <vt:lpstr>AI – Machine learning flower classification from critical features</vt:lpstr>
      <vt:lpstr>AI – Machine learning flower classification and prediction</vt:lpstr>
      <vt:lpstr>AI – Machine learning data description</vt:lpstr>
      <vt:lpstr>AI – Machine learning data classification</vt:lpstr>
      <vt:lpstr>AI – Machine learning studied with different models</vt:lpstr>
      <vt:lpstr>AI – Machine learning algorithm comparison</vt:lpstr>
      <vt:lpstr>AI – Machine learning different model accuracy evaluation using random seed</vt:lpstr>
      <vt:lpstr>AI – Machine learning </vt:lpstr>
      <vt:lpstr>AI – Deep learning </vt:lpstr>
      <vt:lpstr>AI – Deep learning Example of handwritten digits database</vt:lpstr>
      <vt:lpstr>AI – Deep learning processing results and accuracy</vt:lpstr>
      <vt:lpstr>AI – Deep learning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</dc:creator>
  <cp:lastModifiedBy>spr</cp:lastModifiedBy>
  <cp:revision>91</cp:revision>
  <dcterms:created xsi:type="dcterms:W3CDTF">2017-07-12T18:50:15Z</dcterms:created>
  <dcterms:modified xsi:type="dcterms:W3CDTF">2017-07-14T14:52:28Z</dcterms:modified>
</cp:coreProperties>
</file>